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3" r:id="rId2"/>
    <p:sldId id="257" r:id="rId3"/>
    <p:sldId id="258" r:id="rId4"/>
    <p:sldId id="276" r:id="rId5"/>
    <p:sldId id="272" r:id="rId6"/>
    <p:sldId id="260" r:id="rId7"/>
    <p:sldId id="271" r:id="rId8"/>
    <p:sldId id="280" r:id="rId9"/>
    <p:sldId id="261" r:id="rId10"/>
    <p:sldId id="291" r:id="rId11"/>
    <p:sldId id="273" r:id="rId12"/>
    <p:sldId id="278" r:id="rId13"/>
    <p:sldId id="268" r:id="rId14"/>
    <p:sldId id="279" r:id="rId15"/>
    <p:sldId id="296" r:id="rId16"/>
    <p:sldId id="295" r:id="rId17"/>
    <p:sldId id="262" r:id="rId18"/>
    <p:sldId id="287" r:id="rId19"/>
    <p:sldId id="263" r:id="rId20"/>
    <p:sldId id="259" r:id="rId21"/>
    <p:sldId id="269" r:id="rId22"/>
    <p:sldId id="28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6666A-464A-4566-BD83-221FC36B55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08EFD-E759-465A-AE1A-90EDF12668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86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71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3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2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36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822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2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967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49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3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27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7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183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270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94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0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9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30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58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7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35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FF6F-7492-42BA-8384-B34BC1EC87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1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C45A0-0E8D-495C-A368-C4C1E7577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6EB983-ADDB-4317-B1A2-4B79C9B23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F1094-EFE5-496D-B34E-18F7ACEF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B09C8B-19F9-4F54-A5AF-EF331BAA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2B416-19C1-4E67-8D25-8357FE0B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9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15403-8F7B-45AF-A105-E0136E9B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69854E-8614-45BF-80D1-14E46F866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C4813-4AC6-4754-A4E1-788B91A7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011C5C-AECF-40D1-8D09-D15A6D28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2D13F3-01A3-4F56-9588-23C2BE74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9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2AB1D2-67CE-471B-960E-E34E2DBE8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67F06F-D66F-43B4-A4E4-7DF5E30C5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B773-D041-484F-A5B7-10BF2E26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65578-16FB-414D-9149-EDA20910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31584B-AD13-41C0-9B66-0F3977BD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85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38489-7029-4CC7-B446-A4DD6C6B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984DA-6E68-47BC-98FF-3C580F78F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4F6DF-3D95-4C2A-81D2-C7B7EDC0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EDDCE-6C04-4CD6-AD6E-FE6AE009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06E731-32EC-4777-9F02-30302883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82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D16FD-F46B-42D2-8D95-96321D54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BBCA2-014C-4527-A637-11EFC1A9F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524DA-61E5-4B24-9281-1BF26303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1E48E-220F-4D58-86E5-704AA3BF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F8F9B-88E8-4ED8-98BA-DAA8B073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4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8246B-A104-46E4-9941-95A682EE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70318-14D0-4DC9-A6DC-AE9E3BAD2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B14341-7066-4080-90E0-822D90762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4E839B-3A31-4555-9A98-806BFBED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D36BF4-2AA5-4155-A2D0-D7A2BA39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F2B8E8-45A2-4854-ADEC-331A3D08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7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116EE-CBA0-495B-A56B-5B453C2A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8EDA9-2B80-4450-B0C2-C9871A1C5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04E2F-5EA8-4615-8750-8E8CA1FA0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0E7A8A-45A0-4BC1-BCC9-BD1773400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DC4E36-BA03-4954-B7CD-59E59643E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54CD3A-E554-4D9D-BB82-C5D332E9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93F46D-9878-486A-9E89-D5B9CECCF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DC9C7-85BA-476F-9829-00AFB1F9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3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93612-FF9A-45F5-BA16-CE1C7519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D27EB-E4D8-4CCA-B208-91A34A0E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801E7D-EBF8-4500-884E-95A24A958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D17527-6436-411E-B5E5-26BC1160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75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C5147B-18D4-4BB3-8184-F2957838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ADC751-CED0-40FE-8519-6DFA84C0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2801A-6CDE-4A4D-B952-DA6474CE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21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F58F-AA4E-42AA-A098-CFD3479D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8BBAF-2C4A-4768-B3D0-B733BC89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AD548C-D705-492C-9641-2782B6B30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FCE48-8A86-4715-B857-CE4111EB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A9D287-D6BD-49AA-84FF-0206D21B5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D65CFF-9796-4137-9575-1CCA2D3D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6F770-1FD5-4DC0-9DAD-681F7542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8B796E-D8F4-43DD-AA08-77B703D5E2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539998-4B82-4715-8239-57A6008AC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251CC6-681D-4579-87CE-7C3B2370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0E060-F0C9-44D2-9D83-724C59C5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8B703-1B7B-4446-BD0A-DC754AF2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3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C781D-655E-4DE0-8418-A83D4750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C166C-1B19-4043-8ECD-CB36CA1A7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2E2A2-7A07-4617-BB73-439520B66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407BA-8B7E-4949-8CDC-48C131F1BFF6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148F1-F4B5-4203-A2AF-0D1FE57E0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CF81C-3A5B-45FB-AB68-7D56EA331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09B64-B540-4DE0-A420-DF89EA19E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7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0.png"/><Relationship Id="rId11" Type="http://schemas.openxmlformats.org/officeDocument/2006/relationships/image" Target="../media/image1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8D63774-DC90-4150-9A72-27DE6E1FE3D1}"/>
              </a:ext>
            </a:extLst>
          </p:cNvPr>
          <p:cNvGrpSpPr/>
          <p:nvPr/>
        </p:nvGrpSpPr>
        <p:grpSpPr>
          <a:xfrm>
            <a:off x="2113488" y="2506979"/>
            <a:ext cx="7783001" cy="1596487"/>
            <a:chOff x="1733138" y="2506979"/>
            <a:chExt cx="7783001" cy="159648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2D047C-5434-44A5-A1D4-4203F05ECA0C}"/>
                </a:ext>
              </a:extLst>
            </p:cNvPr>
            <p:cNvSpPr/>
            <p:nvPr/>
          </p:nvSpPr>
          <p:spPr>
            <a:xfrm>
              <a:off x="1733138" y="2506979"/>
              <a:ext cx="4607583" cy="33191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50593B-DA07-46B3-BF60-8052728A0E55}"/>
                </a:ext>
              </a:extLst>
            </p:cNvPr>
            <p:cNvSpPr/>
            <p:nvPr/>
          </p:nvSpPr>
          <p:spPr>
            <a:xfrm>
              <a:off x="2262962" y="2827559"/>
              <a:ext cx="7253177" cy="1275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3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		</a:t>
              </a:r>
              <a:endParaRPr lang="ko-KR" altLang="en-US" sz="3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E38D34-F1CA-4D12-9FFF-B8E82E18DB66}"/>
                </a:ext>
              </a:extLst>
            </p:cNvPr>
            <p:cNvSpPr/>
            <p:nvPr/>
          </p:nvSpPr>
          <p:spPr>
            <a:xfrm>
              <a:off x="1921452" y="2701370"/>
              <a:ext cx="5490476" cy="331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FCB3CFE-80A6-4F52-B6EE-E67F9A7B74A0}"/>
              </a:ext>
            </a:extLst>
          </p:cNvPr>
          <p:cNvSpPr/>
          <p:nvPr/>
        </p:nvSpPr>
        <p:spPr>
          <a:xfrm flipH="1">
            <a:off x="-1" y="5124893"/>
            <a:ext cx="12192000" cy="1733107"/>
          </a:xfrm>
          <a:prstGeom prst="rtTriangle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3738" y="5999535"/>
            <a:ext cx="486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  </a:t>
            </a:r>
            <a:r>
              <a:rPr lang="ko-KR" altLang="en-US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김규림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 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김지우</a:t>
            </a:r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 </a:t>
            </a:r>
            <a:r>
              <a:rPr lang="ko-KR" altLang="en-US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박진식</a:t>
            </a:r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백승주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95511" y="2716150"/>
            <a:ext cx="529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스마트한  재활용을   위한   재활용  </a:t>
            </a:r>
            <a:r>
              <a:rPr lang="ko-KR" altLang="en-US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회수기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위치  추천  시스템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48809" y="3159472"/>
            <a:ext cx="4173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다모아</a:t>
            </a:r>
            <a:endParaRPr lang="ko-KR" altLang="en-US" sz="4000" b="1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B55037F-9BEB-4121-B023-05F294726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5"/>
    </mc:Choice>
    <mc:Fallback>
      <p:transition spd="slow" advTm="15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ko-KR" altLang="en-US" sz="3600" b="1" spc="-300" dirty="0">
              <a:solidFill>
                <a:srgbClr val="2E2E2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9328" y="317018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사용한   데이터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087" y="2436666"/>
            <a:ext cx="636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서울특별시 서대문구 휴게음식점 인허가 정보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9625" y="1988504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열린 데이터 광장</a:t>
            </a:r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4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501" y="4500507"/>
            <a:ext cx="63656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서울특별시 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버스정류소 좌표 데이터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5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서울특별시  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제과점영업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인허가 정보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4542" y="4072940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공공데이터포털</a:t>
            </a:r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4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087" y="2815035"/>
            <a:ext cx="636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버스노선별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정류장별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승하차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인원 정보 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(2021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17D70F15-0D8F-4A41-9B35-221DCA3786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9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28"/>
    </mc:Choice>
    <mc:Fallback>
      <p:transition spd="slow" advTm="24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45113" y="5144451"/>
            <a:ext cx="3232365" cy="322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368" y="5101971"/>
            <a:ext cx="11672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4"/>
            </a:pP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 수치화 및 시각화</a:t>
            </a:r>
            <a:endParaRPr lang="en-US" altLang="ko-KR" sz="24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클러스터링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내에 존재하는 점포들의 수로 점수 및 등급을 내고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지도 위에 표시함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6147" y="4021086"/>
            <a:ext cx="1859609" cy="3322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370" y="3988034"/>
            <a:ext cx="11672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   </a:t>
            </a:r>
            <a:r>
              <a:rPr lang="ko-KR" altLang="en-US" sz="24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클러스터링</a:t>
            </a:r>
            <a:endParaRPr lang="en-US" altLang="ko-KR" sz="24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K-means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사용하러 점포들을 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군집으로 나타냄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9162" y="2888297"/>
            <a:ext cx="1449029" cy="3581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227" y="2855246"/>
            <a:ext cx="11672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   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4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 지도 위에 휴게 음식점 및 제과점과 버스 정류장을 나타냄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5183" y="1602896"/>
            <a:ext cx="2188626" cy="2855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803" y="1552776"/>
            <a:ext cx="11672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  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휴게음식점 위치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, &lt;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서울특별시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제과점 영업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&lt;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버스 정류장 좌표 데이터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, </a:t>
            </a: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버스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노선별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정류장별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승하차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인원 정보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_202107&gt;,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서대문구 데이터를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뽑아냄</a:t>
            </a:r>
            <a:endParaRPr lang="ko-KR" altLang="en-US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ko-KR" altLang="en-US" sz="3600" b="1" spc="-300" dirty="0">
              <a:solidFill>
                <a:srgbClr val="2E2E2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39328" y="317018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프로세스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0D6C982-F93C-4099-A0C4-CDE7DCFD5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1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9"/>
    </mc:Choice>
    <mc:Fallback>
      <p:transition spd="slow" advTm="15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7992868" y="3220946"/>
            <a:ext cx="2602245" cy="2961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8954" y="3207778"/>
            <a:ext cx="555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 </a:t>
            </a:r>
            <a:r>
              <a:rPr lang="ko-KR" altLang="en-US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승객수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보다는 점포의 수를 우선적으로 고려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ko-KR" altLang="en-US" sz="3600" b="1" spc="-300" dirty="0">
              <a:solidFill>
                <a:srgbClr val="2E2E2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68954" y="2527573"/>
            <a:ext cx="625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홍제역의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</a:t>
            </a:r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근처에 아파트 단지가 많아서 버스 이용객의 수가 많음</a:t>
            </a:r>
            <a:endParaRPr lang="en-US" altLang="ko-KR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아파트 단지 내에는 따로 분리수거 업체가 존재함</a:t>
            </a:r>
            <a:endParaRPr lang="en-US" altLang="ko-KR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23" y="1797222"/>
            <a:ext cx="4768579" cy="435584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619783" y="4184910"/>
            <a:ext cx="176981" cy="206477"/>
          </a:xfrm>
          <a:prstGeom prst="ellipse">
            <a:avLst/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77999" y="41034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점포 위치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466833" y="4626850"/>
            <a:ext cx="539134" cy="539132"/>
          </a:xfrm>
          <a:prstGeom prst="ellipse">
            <a:avLst/>
          </a:prstGeom>
          <a:ln w="38100">
            <a:solidFill>
              <a:srgbClr val="43B96F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58334" y="47180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 내 점포 점수가 낮은 것 반경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500m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097667" y="52916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승차 인원이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50,000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이상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80,000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미만인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버스 정류장 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53421" y="592623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승차 인원이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80,000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 이상인 버스 정류장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5527" y="5936584"/>
            <a:ext cx="303266" cy="3032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8199" y="5362011"/>
            <a:ext cx="325512" cy="325512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3663167" y="3003065"/>
            <a:ext cx="1649061" cy="18447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27295" y="4647942"/>
            <a:ext cx="1649061" cy="16866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367881" y="1477523"/>
            <a:ext cx="1492873" cy="14820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69620" y="4701540"/>
            <a:ext cx="938348" cy="9844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85800" y="2811780"/>
            <a:ext cx="1235528" cy="1213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357449" y="1473200"/>
            <a:ext cx="736600" cy="711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48338" y="16142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홍제역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근처 아파트 단지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9328" y="317018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점포 수 우선 고려 </a:t>
            </a:r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 승객 수 우선 고려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CC997EB-FCEB-4DF4-A811-21B596A16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15"/>
    </mc:Choice>
    <mc:Fallback>
      <p:transition spd="slow" advTm="37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ko-KR" altLang="en-US" sz="3600" b="1" spc="-300" dirty="0">
              <a:solidFill>
                <a:srgbClr val="2E2E2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387" y="1862137"/>
            <a:ext cx="5878513" cy="3700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1355725"/>
            <a:ext cx="6019800" cy="47815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39230" y="12706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점포들을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군집으로 군집화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(k-means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8" name="타원 7"/>
          <p:cNvSpPr/>
          <p:nvPr/>
        </p:nvSpPr>
        <p:spPr>
          <a:xfrm>
            <a:off x="2374497" y="5340818"/>
            <a:ext cx="635497" cy="6223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9328" y="317018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-Clustering</a:t>
            </a:r>
            <a:endParaRPr lang="ko-KR" altLang="en-US" sz="24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81F1B53-FFAE-4F4C-B33F-D635D8E79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2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9"/>
    </mc:Choice>
    <mc:Fallback>
      <p:transition spd="slow" advTm="6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850" y="1887606"/>
            <a:ext cx="4310062" cy="43913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ko-KR" altLang="en-US" sz="3600" b="1" spc="-300" dirty="0">
              <a:solidFill>
                <a:srgbClr val="2E2E2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89472" y="126953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-KR" sz="20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cluster_score</a:t>
            </a:r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756030" y="3630694"/>
            <a:ext cx="6893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내 점포개수를 </a:t>
            </a:r>
            <a:r>
              <a:rPr lang="en-US" altLang="ko-KR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‘10</a:t>
            </a:r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자리에서 내림 하여</a:t>
            </a: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점수 산정</a:t>
            </a:r>
            <a:endParaRPr lang="en-US" altLang="ko-KR" sz="24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9328" y="317018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</a:t>
            </a:r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수치화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07612" y="1839254"/>
            <a:ext cx="1556931" cy="4413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9D17F68-D6EB-4F94-9DA9-C060E9FFA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4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9"/>
    </mc:Choice>
    <mc:Fallback>
      <p:transition spd="slow" advTm="5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113" y="642938"/>
            <a:ext cx="3964552" cy="58982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ko-KR" altLang="en-US" sz="3600" b="1" spc="-300" dirty="0">
              <a:solidFill>
                <a:srgbClr val="2E2E2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7302" y="1672334"/>
            <a:ext cx="80555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점포 점수가 높은 클러스터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노란색 원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재활용 회수기 설치 결정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점포 점수가 높은 클러스터 내에서 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승차 인원이 제일 많은 버스정류장 근처에 설치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240505" y="3222747"/>
            <a:ext cx="137448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연희교차로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20403" y="1963090"/>
            <a:ext cx="176213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연희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104</a:t>
            </a:r>
            <a:r>
              <a:rPr lang="ko-KR" altLang="en-US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고지앞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fontAlgn="base"/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구성산회관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4864" y="3766315"/>
            <a:ext cx="6478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  1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클러스터 선택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104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고지앞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구성산회관에서의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승차인원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71475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연희교차로에서의 승차인원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55026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939192" y="4900386"/>
            <a:ext cx="321012" cy="27237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27094" y="48479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연희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104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고지앞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구성산회관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근처에 설치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9328" y="317018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 결과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29F552A-0F0B-48DB-B930-A29C19DB2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0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75"/>
    </mc:Choice>
    <mc:Fallback>
      <p:transition spd="slow" advTm="22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730995" y="1011009"/>
            <a:ext cx="1321985" cy="3524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18250" y="850142"/>
            <a:ext cx="1431520" cy="3524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-74" t="65219" r="1445" b="2364"/>
          <a:stretch/>
        </p:blipFill>
        <p:spPr>
          <a:xfrm>
            <a:off x="6001619" y="6049041"/>
            <a:ext cx="6017874" cy="3890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ko-KR" altLang="en-US" sz="3600" b="1" spc="-300" dirty="0">
              <a:solidFill>
                <a:srgbClr val="2E2E2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8217" y="991098"/>
            <a:ext cx="6845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순위 </a:t>
            </a:r>
            <a:endParaRPr lang="en-US" altLang="ko-KR" sz="2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70364" y="101649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클러스터 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이대 후문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정류장 근처에 설치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39328" y="317018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40" y="1993401"/>
            <a:ext cx="4096930" cy="392268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51061" y="2776821"/>
            <a:ext cx="113554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이대 후문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08141" y="804834"/>
            <a:ext cx="6845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순위 </a:t>
            </a:r>
            <a:endParaRPr lang="en-US" altLang="ko-KR" sz="2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432988" y="842934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클러스터 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신촌 전철역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정류장 근처에 설치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31989" y="1779574"/>
            <a:ext cx="3933825" cy="3793956"/>
            <a:chOff x="6781799" y="2306668"/>
            <a:chExt cx="3933825" cy="379395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1799" y="2306668"/>
              <a:ext cx="3933825" cy="3793956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8697503" y="5031722"/>
              <a:ext cx="154631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신촌 전철역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005376" y="4839245"/>
              <a:ext cx="154631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6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신촌오거리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fontAlgn="base"/>
              <a:r>
                <a:rPr lang="en-US" altLang="ko-KR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현대백화점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r="1703" b="72910"/>
          <a:stretch/>
        </p:blipFill>
        <p:spPr>
          <a:xfrm>
            <a:off x="6011710" y="5756736"/>
            <a:ext cx="5997693" cy="32510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912663" y="5791288"/>
            <a:ext cx="1014962" cy="6796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A39906BA-CA89-464B-887E-82207426A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2"/>
    </mc:Choice>
    <mc:Fallback>
      <p:transition spd="slow" advTm="1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7161DD2D-CFF4-45E6-8C1D-D908F76D4F50}"/>
              </a:ext>
            </a:extLst>
          </p:cNvPr>
          <p:cNvSpPr/>
          <p:nvPr/>
        </p:nvSpPr>
        <p:spPr>
          <a:xfrm>
            <a:off x="0" y="0"/>
            <a:ext cx="2885440" cy="6858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244839E-8A81-406D-AC28-606B78A7F9B0}"/>
              </a:ext>
            </a:extLst>
          </p:cNvPr>
          <p:cNvSpPr/>
          <p:nvPr/>
        </p:nvSpPr>
        <p:spPr>
          <a:xfrm rot="10800000">
            <a:off x="9306560" y="0"/>
            <a:ext cx="2885440" cy="68580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487770" y="2799080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제시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46355B-A935-4DC8-8D21-A2357F801DE9}"/>
              </a:ext>
            </a:extLst>
          </p:cNvPr>
          <p:cNvCxnSpPr/>
          <p:nvPr/>
        </p:nvCxnSpPr>
        <p:spPr>
          <a:xfrm>
            <a:off x="4534925" y="3621390"/>
            <a:ext cx="3170172" cy="14051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7A5AFFD-FEC2-45F5-AD4B-3335558E1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9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3"/>
    </mc:Choice>
    <mc:Fallback>
      <p:transition spd="slow" advTm="2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38935" y="4863322"/>
            <a:ext cx="1010092" cy="355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0935" y="4841680"/>
            <a:ext cx="6302575" cy="4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홍보  방법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02905" y="1295091"/>
            <a:ext cx="1021926" cy="3386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0282" y="1264476"/>
            <a:ext cx="636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보상  방법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39533" y="2320184"/>
            <a:ext cx="1813821" cy="2560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4470" y="2279362"/>
            <a:ext cx="636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포인트  활용 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제시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0379" y="2689508"/>
            <a:ext cx="75147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에코마일리지랑 결합해서 사용할 수 있게 함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점포들과 제휴를 맺고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점포에서 포인트로 제품 구매 가능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따릉이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서울시에서 운영하는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서비스에에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요금 할인 제공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공영 주차장 주차 요금 할인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3058" y="1663169"/>
            <a:ext cx="751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재활용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회수기를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이용할 때마다 포인트를 제공</a:t>
            </a:r>
          </a:p>
        </p:txBody>
      </p:sp>
      <p:sp>
        <p:nvSpPr>
          <p:cNvPr id="15" name="순서도: 저장 데이터 14"/>
          <p:cNvSpPr/>
          <p:nvPr/>
        </p:nvSpPr>
        <p:spPr>
          <a:xfrm rot="16200000">
            <a:off x="1239694" y="4199419"/>
            <a:ext cx="2080493" cy="2470054"/>
          </a:xfrm>
          <a:prstGeom prst="flowChartOnlineStorage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십자형 17"/>
          <p:cNvSpPr/>
          <p:nvPr/>
        </p:nvSpPr>
        <p:spPr>
          <a:xfrm rot="10800000">
            <a:off x="1306940" y="4931661"/>
            <a:ext cx="1446414" cy="1208574"/>
          </a:xfrm>
          <a:prstGeom prst="plus">
            <a:avLst>
              <a:gd name="adj" fmla="val 45571"/>
            </a:avLst>
          </a:prstGeom>
          <a:solidFill>
            <a:schemeClr val="bg2">
              <a:lumMod val="7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17" y="4907323"/>
            <a:ext cx="373903" cy="3119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0" y="5401268"/>
            <a:ext cx="381418" cy="3182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13868" y="6133264"/>
            <a:ext cx="1653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근처        회수기        위치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4489" r="73201" b="72727"/>
          <a:stretch/>
        </p:blipFill>
        <p:spPr>
          <a:xfrm>
            <a:off x="1259033" y="5680533"/>
            <a:ext cx="385618" cy="2539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85015" y="5151271"/>
            <a:ext cx="16530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  촌 역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38588" y="4792173"/>
            <a:ext cx="830997" cy="19534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400" spc="-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포인트   받아가세요</a:t>
            </a:r>
            <a:endParaRPr lang="en-US" altLang="ko-KR" sz="1400" spc="-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spc="-3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분리수거   하고  </a:t>
            </a:r>
            <a:endParaRPr lang="en-US" altLang="ko-KR" sz="1400" spc="-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1400" spc="-3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25934" y="5238742"/>
            <a:ext cx="7440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컵홀더에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근처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회수기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 약도를 그려서 점포들에 배포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QR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코드로 재활용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회수기의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보상이나 주변 </a:t>
            </a:r>
            <a:r>
              <a:rPr lang="ko-KR" altLang="en-US" sz="20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회수기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 정보 알림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2" name="Picture 4" descr="이미지가 업로드됨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62389" r="62354" b="24019"/>
          <a:stretch/>
        </p:blipFill>
        <p:spPr bwMode="auto">
          <a:xfrm>
            <a:off x="2807926" y="5868012"/>
            <a:ext cx="333744" cy="32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 rot="5400000">
            <a:off x="2013505" y="3230918"/>
            <a:ext cx="542683" cy="2469681"/>
          </a:xfrm>
          <a:prstGeom prst="ellipse">
            <a:avLst/>
          </a:prstGeom>
          <a:blipFill>
            <a:blip r:embed="rId10"/>
            <a:tile tx="0" ty="0" sx="100000" sy="100000" flip="none" algn="tl"/>
          </a:blipFill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CEC9A80-EAB7-4F3F-853D-797856DF36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0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68"/>
    </mc:Choice>
    <mc:Fallback>
      <p:transition spd="slow" advTm="28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7161DD2D-CFF4-45E6-8C1D-D908F76D4F50}"/>
              </a:ext>
            </a:extLst>
          </p:cNvPr>
          <p:cNvSpPr/>
          <p:nvPr/>
        </p:nvSpPr>
        <p:spPr>
          <a:xfrm>
            <a:off x="0" y="0"/>
            <a:ext cx="2885440" cy="6858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244839E-8A81-406D-AC28-606B78A7F9B0}"/>
              </a:ext>
            </a:extLst>
          </p:cNvPr>
          <p:cNvSpPr/>
          <p:nvPr/>
        </p:nvSpPr>
        <p:spPr>
          <a:xfrm rot="10800000">
            <a:off x="9306560" y="0"/>
            <a:ext cx="2885440" cy="68580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199231" y="2799080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한계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46355B-A935-4DC8-8D21-A2357F801DE9}"/>
              </a:ext>
            </a:extLst>
          </p:cNvPr>
          <p:cNvCxnSpPr/>
          <p:nvPr/>
        </p:nvCxnSpPr>
        <p:spPr>
          <a:xfrm>
            <a:off x="4333896" y="3615779"/>
            <a:ext cx="3572230" cy="25273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2EDF596-CCD8-4456-AAC3-DCCA97A26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3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9"/>
    </mc:Choice>
    <mc:Fallback>
      <p:transition spd="slow" advTm="2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33C9F9-D873-436D-83D7-2330C3D4C3B2}"/>
              </a:ext>
            </a:extLst>
          </p:cNvPr>
          <p:cNvSpPr/>
          <p:nvPr/>
        </p:nvSpPr>
        <p:spPr>
          <a:xfrm>
            <a:off x="1777999" y="2473988"/>
            <a:ext cx="3127543" cy="707883"/>
          </a:xfrm>
          <a:prstGeom prst="rect">
            <a:avLst/>
          </a:prstGeom>
          <a:solidFill>
            <a:srgbClr val="43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B3CD68-BAAE-4910-8674-3933428A0081}"/>
              </a:ext>
            </a:extLst>
          </p:cNvPr>
          <p:cNvSpPr/>
          <p:nvPr/>
        </p:nvSpPr>
        <p:spPr>
          <a:xfrm>
            <a:off x="1777999" y="3505256"/>
            <a:ext cx="3127543" cy="707883"/>
          </a:xfrm>
          <a:prstGeom prst="rect">
            <a:avLst/>
          </a:prstGeom>
          <a:solidFill>
            <a:srgbClr val="43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93A6BE-56E0-420A-81FF-594D4DCAA4AF}"/>
              </a:ext>
            </a:extLst>
          </p:cNvPr>
          <p:cNvSpPr/>
          <p:nvPr/>
        </p:nvSpPr>
        <p:spPr>
          <a:xfrm>
            <a:off x="1777999" y="4536524"/>
            <a:ext cx="3127543" cy="707883"/>
          </a:xfrm>
          <a:prstGeom prst="rect">
            <a:avLst/>
          </a:prstGeom>
          <a:solidFill>
            <a:srgbClr val="43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3F28CB8-227A-43BE-82E4-E9FA7E52005B}"/>
              </a:ext>
            </a:extLst>
          </p:cNvPr>
          <p:cNvSpPr/>
          <p:nvPr/>
        </p:nvSpPr>
        <p:spPr>
          <a:xfrm>
            <a:off x="1777999" y="5567792"/>
            <a:ext cx="3127543" cy="707883"/>
          </a:xfrm>
          <a:prstGeom prst="rect">
            <a:avLst/>
          </a:prstGeom>
          <a:solidFill>
            <a:srgbClr val="43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D5DC40-75E2-4F4F-8CC9-893E921953DA}"/>
              </a:ext>
            </a:extLst>
          </p:cNvPr>
          <p:cNvSpPr/>
          <p:nvPr/>
        </p:nvSpPr>
        <p:spPr>
          <a:xfrm>
            <a:off x="1777999" y="1442720"/>
            <a:ext cx="3127543" cy="707883"/>
          </a:xfrm>
          <a:prstGeom prst="rect">
            <a:avLst/>
          </a:prstGeom>
          <a:solidFill>
            <a:srgbClr val="43B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0C1C30-1572-4CF4-BACC-B714C1B61E30}"/>
              </a:ext>
            </a:extLst>
          </p:cNvPr>
          <p:cNvCxnSpPr>
            <a:cxnSpLocks/>
          </p:cNvCxnSpPr>
          <p:nvPr/>
        </p:nvCxnSpPr>
        <p:spPr>
          <a:xfrm>
            <a:off x="528320" y="889000"/>
            <a:ext cx="11663680" cy="0"/>
          </a:xfrm>
          <a:prstGeom prst="line">
            <a:avLst/>
          </a:prstGeom>
          <a:ln>
            <a:solidFill>
              <a:srgbClr val="575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F4E0B1-09BA-40AA-8130-BE6F1E734D15}"/>
              </a:ext>
            </a:extLst>
          </p:cNvPr>
          <p:cNvSpPr txBox="1"/>
          <p:nvPr/>
        </p:nvSpPr>
        <p:spPr>
          <a:xfrm>
            <a:off x="508000" y="238780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29C8C-1A8D-4F60-A540-B48B8EC40CE6}"/>
              </a:ext>
            </a:extLst>
          </p:cNvPr>
          <p:cNvSpPr txBox="1"/>
          <p:nvPr/>
        </p:nvSpPr>
        <p:spPr>
          <a:xfrm>
            <a:off x="1160743" y="1442720"/>
            <a:ext cx="49244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510F2-8FE1-417D-85F6-66260F9BAE5D}"/>
              </a:ext>
            </a:extLst>
          </p:cNvPr>
          <p:cNvSpPr txBox="1"/>
          <p:nvPr/>
        </p:nvSpPr>
        <p:spPr>
          <a:xfrm>
            <a:off x="1879600" y="1565830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동기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B0079-5649-4AC1-9D8E-80A81D3F07B0}"/>
              </a:ext>
            </a:extLst>
          </p:cNvPr>
          <p:cNvSpPr txBox="1"/>
          <p:nvPr/>
        </p:nvSpPr>
        <p:spPr>
          <a:xfrm>
            <a:off x="1160743" y="2468907"/>
            <a:ext cx="49244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7CC6B-5BCA-466E-B4A6-98CB63D3C361}"/>
              </a:ext>
            </a:extLst>
          </p:cNvPr>
          <p:cNvSpPr txBox="1"/>
          <p:nvPr/>
        </p:nvSpPr>
        <p:spPr>
          <a:xfrm>
            <a:off x="1879600" y="259504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 정의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5A7132-5E23-43BE-B95B-5B981B6A95A5}"/>
              </a:ext>
            </a:extLst>
          </p:cNvPr>
          <p:cNvSpPr txBox="1"/>
          <p:nvPr/>
        </p:nvSpPr>
        <p:spPr>
          <a:xfrm>
            <a:off x="1160743" y="3495094"/>
            <a:ext cx="49244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813E6-C78D-413A-A17D-66F98998BCFA}"/>
              </a:ext>
            </a:extLst>
          </p:cNvPr>
          <p:cNvSpPr txBox="1"/>
          <p:nvPr/>
        </p:nvSpPr>
        <p:spPr>
          <a:xfrm>
            <a:off x="1879600" y="3624268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62A51-3681-4A84-9238-792A97A6E408}"/>
              </a:ext>
            </a:extLst>
          </p:cNvPr>
          <p:cNvSpPr txBox="1"/>
          <p:nvPr/>
        </p:nvSpPr>
        <p:spPr>
          <a:xfrm>
            <a:off x="1160743" y="4521281"/>
            <a:ext cx="49244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EC84A-75C1-4BF3-88A1-BE70516256FB}"/>
              </a:ext>
            </a:extLst>
          </p:cNvPr>
          <p:cNvSpPr txBox="1"/>
          <p:nvPr/>
        </p:nvSpPr>
        <p:spPr>
          <a:xfrm>
            <a:off x="1879600" y="4653487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방안 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C2946-8B44-4CB8-85F2-1F143D5E89FE}"/>
              </a:ext>
            </a:extLst>
          </p:cNvPr>
          <p:cNvSpPr txBox="1"/>
          <p:nvPr/>
        </p:nvSpPr>
        <p:spPr>
          <a:xfrm>
            <a:off x="1160743" y="5547469"/>
            <a:ext cx="49244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4AF1EC-C4CE-485F-8FF3-4356F659E2D9}"/>
              </a:ext>
            </a:extLst>
          </p:cNvPr>
          <p:cNvSpPr txBox="1"/>
          <p:nvPr/>
        </p:nvSpPr>
        <p:spPr>
          <a:xfrm>
            <a:off x="1888180" y="5682704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  및 한계</a:t>
            </a:r>
          </a:p>
        </p:txBody>
      </p:sp>
      <p:pic>
        <p:nvPicPr>
          <p:cNvPr id="1038" name="Picture 14" descr="새롭게 태어나는 플라스틱, 재활용의 끝은 어디까지일까? - FUTURE E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2" b="97266" l="391" r="100000">
                        <a14:foregroundMark x1="9375" y1="66602" x2="9375" y2="66602"/>
                        <a14:foregroundMark x1="22266" y1="59180" x2="22266" y2="59180"/>
                        <a14:foregroundMark x1="22266" y1="47656" x2="22266" y2="47656"/>
                        <a14:foregroundMark x1="44531" y1="22656" x2="44531" y2="22656"/>
                        <a14:foregroundMark x1="57422" y1="13477" x2="57422" y2="13477"/>
                        <a14:foregroundMark x1="66797" y1="31836" x2="66797" y2="31836"/>
                        <a14:foregroundMark x1="71289" y1="34961" x2="71289" y2="34961"/>
                        <a14:foregroundMark x1="82227" y1="51953" x2="82227" y2="51953"/>
                        <a14:foregroundMark x1="83789" y1="84180" x2="83789" y2="84180"/>
                        <a14:foregroundMark x1="72852" y1="84570" x2="72852" y2="84570"/>
                        <a14:foregroundMark x1="58398" y1="84375" x2="58398" y2="84375"/>
                        <a14:foregroundMark x1="54883" y1="83008" x2="54883" y2="83008"/>
                        <a14:foregroundMark x1="53125" y1="82031" x2="53125" y2="82031"/>
                        <a14:foregroundMark x1="4102" y1="70508" x2="4102" y2="70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01" y="4389214"/>
            <a:ext cx="1916942" cy="19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C7D193C-C426-4A42-BD7E-A41E2D3D6F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82">
        <p:fade/>
      </p:transition>
    </mc:Choice>
    <mc:Fallback>
      <p:transition spd="med" advTm="2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01108" y="1803389"/>
            <a:ext cx="8428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재활용률의 증가 및 깨끗한 거리 문화 만들기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한계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67075" y="254593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 효과</a:t>
            </a:r>
          </a:p>
        </p:txBody>
      </p:sp>
      <p:pic>
        <p:nvPicPr>
          <p:cNvPr id="1026" name="Picture 2" descr="SEO Icon 9862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71" y="3214418"/>
            <a:ext cx="715107" cy="7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cycle Icon 421375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23" y="1662980"/>
            <a:ext cx="667801" cy="66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operation Icon 333822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95" y="4868820"/>
            <a:ext cx="660060" cy="6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001108" y="3259852"/>
            <a:ext cx="8428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용이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길거리에서 발생하는 재활용 쓰레기에 대한 데이터를 수집하기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쉬워짐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01108" y="4956033"/>
            <a:ext cx="8428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지키기에 시민들도 적극적으로 참여하는 문화를 만들어 나갈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0538348-2160-4DB2-A1FC-246B7798D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01"/>
    </mc:Choice>
    <mc:Fallback>
      <p:transition spd="slow" advTm="21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한계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000" y="2684078"/>
            <a:ext cx="45863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생활 인구에  대한 데이터를 찾았지만</a:t>
            </a:r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지역코드를 해석</a:t>
            </a:r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서대문구에 연락했지만 답</a:t>
            </a:r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X)</a:t>
            </a:r>
          </a:p>
          <a:p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-&gt;  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</a:t>
            </a:r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정류장 이용 인구를 사용</a:t>
            </a:r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</a:t>
            </a:r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 descr="no access Icon 37185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35" y="3327968"/>
            <a:ext cx="600204" cy="6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82223" y="2684078"/>
            <a:ext cx="48650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위치가 아닌 범위를 제시</a:t>
            </a:r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-&gt;   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사람의 의사결정이 필요</a:t>
            </a:r>
          </a:p>
        </p:txBody>
      </p:sp>
      <p:pic>
        <p:nvPicPr>
          <p:cNvPr id="14" name="Picture 4" descr="choice Icon 291010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282" y="3260782"/>
            <a:ext cx="662474" cy="6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67075" y="317679"/>
            <a:ext cx="72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24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한계</a:t>
            </a:r>
          </a:p>
        </p:txBody>
      </p:sp>
      <p:pic>
        <p:nvPicPr>
          <p:cNvPr id="1026" name="Picture 2" descr="bus station Icon 337988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74" y="2930300"/>
            <a:ext cx="1384215" cy="138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825453" y="2684078"/>
            <a:ext cx="5009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버스 정류장을 고려하지 않고</a:t>
            </a:r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승차 </a:t>
            </a:r>
            <a:r>
              <a:rPr lang="ko-KR" altLang="en-US" sz="16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승객수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50,000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이상인 버스 </a:t>
            </a:r>
            <a:r>
              <a:rPr lang="ko-KR" altLang="en-US" sz="16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정류장만을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고려함</a:t>
            </a:r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-&gt;   </a:t>
            </a:r>
            <a:r>
              <a:rPr lang="ko-KR" altLang="en-US" sz="16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설치할 때에는 기준을 조정해가며 확인 필요</a:t>
            </a: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32C8355F-A433-483E-A7FB-627833833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1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10"/>
    </mc:Choice>
    <mc:Fallback>
      <p:transition spd="slow" advTm="6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A2D047C-5434-44A5-A1D4-4203F05ECA0C}"/>
              </a:ext>
            </a:extLst>
          </p:cNvPr>
          <p:cNvSpPr/>
          <p:nvPr/>
        </p:nvSpPr>
        <p:spPr>
          <a:xfrm>
            <a:off x="2295510" y="2506979"/>
            <a:ext cx="3188468" cy="3319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E38D34-F1CA-4D12-9FFF-B8E82E18DB66}"/>
              </a:ext>
            </a:extLst>
          </p:cNvPr>
          <p:cNvSpPr/>
          <p:nvPr/>
        </p:nvSpPr>
        <p:spPr>
          <a:xfrm>
            <a:off x="2483824" y="2701370"/>
            <a:ext cx="3188468" cy="3319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8D63774-DC90-4150-9A72-27DE6E1FE3D1}"/>
              </a:ext>
            </a:extLst>
          </p:cNvPr>
          <p:cNvGrpSpPr/>
          <p:nvPr/>
        </p:nvGrpSpPr>
        <p:grpSpPr>
          <a:xfrm>
            <a:off x="2295510" y="2506979"/>
            <a:ext cx="7600979" cy="1596487"/>
            <a:chOff x="1915160" y="2506979"/>
            <a:chExt cx="7600979" cy="159648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2D047C-5434-44A5-A1D4-4203F05ECA0C}"/>
                </a:ext>
              </a:extLst>
            </p:cNvPr>
            <p:cNvSpPr/>
            <p:nvPr/>
          </p:nvSpPr>
          <p:spPr>
            <a:xfrm>
              <a:off x="1915160" y="2506979"/>
              <a:ext cx="3188468" cy="331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50593B-DA07-46B3-BF60-8052728A0E55}"/>
                </a:ext>
              </a:extLst>
            </p:cNvPr>
            <p:cNvSpPr/>
            <p:nvPr/>
          </p:nvSpPr>
          <p:spPr>
            <a:xfrm>
              <a:off x="2262962" y="2827559"/>
              <a:ext cx="7253177" cy="1275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E38D34-F1CA-4D12-9FFF-B8E82E18DB66}"/>
                </a:ext>
              </a:extLst>
            </p:cNvPr>
            <p:cNvSpPr/>
            <p:nvPr/>
          </p:nvSpPr>
          <p:spPr>
            <a:xfrm>
              <a:off x="2103474" y="2701370"/>
              <a:ext cx="3188468" cy="33191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FCB3CFE-80A6-4F52-B6EE-E67F9A7B74A0}"/>
              </a:ext>
            </a:extLst>
          </p:cNvPr>
          <p:cNvSpPr/>
          <p:nvPr/>
        </p:nvSpPr>
        <p:spPr>
          <a:xfrm flipH="1">
            <a:off x="0" y="5124893"/>
            <a:ext cx="12192000" cy="1733107"/>
          </a:xfrm>
          <a:prstGeom prst="rtTriangle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3D72A72-20D1-44F0-9885-BD98984D4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1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2"/>
    </mc:Choice>
    <mc:Fallback>
      <p:transition spd="slow" advTm="8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487769" y="2799080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동기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46355B-A935-4DC8-8D21-A2357F801DE9}"/>
              </a:ext>
            </a:extLst>
          </p:cNvPr>
          <p:cNvCxnSpPr/>
          <p:nvPr/>
        </p:nvCxnSpPr>
        <p:spPr>
          <a:xfrm>
            <a:off x="4534925" y="3621390"/>
            <a:ext cx="3170172" cy="14051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7161DD2D-CFF4-45E6-8C1D-D908F76D4F50}"/>
              </a:ext>
            </a:extLst>
          </p:cNvPr>
          <p:cNvSpPr/>
          <p:nvPr/>
        </p:nvSpPr>
        <p:spPr>
          <a:xfrm>
            <a:off x="0" y="0"/>
            <a:ext cx="2885440" cy="6858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244839E-8A81-406D-AC28-606B78A7F9B0}"/>
              </a:ext>
            </a:extLst>
          </p:cNvPr>
          <p:cNvSpPr/>
          <p:nvPr/>
        </p:nvSpPr>
        <p:spPr>
          <a:xfrm rot="10800000">
            <a:off x="9306560" y="0"/>
            <a:ext cx="2885440" cy="68580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285F5D9-19EA-4354-A087-AB31ACCEA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2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2"/>
    </mc:Choice>
    <mc:Fallback>
      <p:transition spd="slow" advTm="7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동기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3074" y="1683500"/>
            <a:ext cx="220680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43" y="2759735"/>
            <a:ext cx="10753725" cy="2457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33899" y="5273116"/>
            <a:ext cx="486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  </a:t>
            </a:r>
            <a:r>
              <a:rPr lang="en-US" altLang="ko-KR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 K OSIS  </a:t>
            </a:r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국가통계포털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4926" y="2211074"/>
            <a:ext cx="5213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  . 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오염 방지를 위해 얼마나 노력하고 계십니까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5754" y="1455652"/>
            <a:ext cx="275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800" b="1" spc="-3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시민</a:t>
            </a:r>
            <a:r>
              <a:rPr lang="en-US" altLang="ko-KR" sz="2800" b="1" spc="-300" dirty="0">
                <a:solidFill>
                  <a:schemeClr val="accent5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800" b="1" spc="-300" dirty="0">
              <a:solidFill>
                <a:schemeClr val="accent5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26494" y="5703845"/>
            <a:ext cx="590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시민들도 재활용품을 분리하여 배출하기  위해 노력하고 있음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84646" y="3251200"/>
            <a:ext cx="4560125" cy="25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BE43EA0-46E3-477D-80F9-82A4E044F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3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61"/>
    </mc:Choice>
    <mc:Fallback>
      <p:transition spd="slow" advTm="17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동기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393074" y="1683500"/>
            <a:ext cx="220680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627F78-9811-410F-A659-901FF06BC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71" y="2426072"/>
            <a:ext cx="4358633" cy="3265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" descr="버릴 곳 없어 불편했는데… 서울 길거리 쓰레기통 657개 늘어난다 - 여성신문">
            <a:extLst>
              <a:ext uri="{FF2B5EF4-FFF2-40B4-BE49-F238E27FC236}">
                <a16:creationId xmlns:a16="http://schemas.microsoft.com/office/drawing/2014/main" id="{B9F776B9-597E-4703-B7C1-B40F0D24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4" y="2372653"/>
            <a:ext cx="4495800" cy="33718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54078" y="1222055"/>
            <a:ext cx="6561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길거리에는 일반 쓰레기통만 있거나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분리수거 쓰레기통이 있어도 정리정돈이 되지 않은 경우가 많음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8A485DC-8910-4F12-81E2-263CFC3C9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9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64"/>
    </mc:Choice>
    <mc:Fallback>
      <p:transition spd="slow" advTm="17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7161DD2D-CFF4-45E6-8C1D-D908F76D4F50}"/>
              </a:ext>
            </a:extLst>
          </p:cNvPr>
          <p:cNvSpPr/>
          <p:nvPr/>
        </p:nvSpPr>
        <p:spPr>
          <a:xfrm>
            <a:off x="0" y="0"/>
            <a:ext cx="2885440" cy="6858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244839E-8A81-406D-AC28-606B78A7F9B0}"/>
              </a:ext>
            </a:extLst>
          </p:cNvPr>
          <p:cNvSpPr/>
          <p:nvPr/>
        </p:nvSpPr>
        <p:spPr>
          <a:xfrm rot="10800000">
            <a:off x="9306560" y="0"/>
            <a:ext cx="2885440" cy="68580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5013554" y="2799080"/>
            <a:ext cx="2185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정의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46355B-A935-4DC8-8D21-A2357F801DE9}"/>
              </a:ext>
            </a:extLst>
          </p:cNvPr>
          <p:cNvCxnSpPr/>
          <p:nvPr/>
        </p:nvCxnSpPr>
        <p:spPr>
          <a:xfrm>
            <a:off x="5033984" y="3621390"/>
            <a:ext cx="2172055" cy="14051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97730D2-35AB-4864-932E-DE34800FF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7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8"/>
    </mc:Choice>
    <mc:Fallback>
      <p:transition spd="slow" advTm="4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821056" y="3122282"/>
            <a:ext cx="1857159" cy="404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7775" y="3122282"/>
            <a:ext cx="8696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기반으로 서대문구에 재활용 </a:t>
            </a:r>
            <a:r>
              <a:rPr lang="ko-KR" altLang="en-US" sz="2800" spc="-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회수기를</a:t>
            </a:r>
            <a:r>
              <a:rPr lang="ko-KR" altLang="en-US" sz="28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설치한다면</a:t>
            </a:r>
            <a:r>
              <a:rPr lang="en-US" altLang="ko-KR" sz="28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28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어디에 위치하는 것이 시민들이 사용하기 편할까</a:t>
            </a:r>
            <a:r>
              <a:rPr lang="en-US" altLang="ko-KR" sz="28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정의</a:t>
            </a:r>
          </a:p>
        </p:txBody>
      </p:sp>
      <p:pic>
        <p:nvPicPr>
          <p:cNvPr id="2050" name="Picture 2" descr="Problem Solving Icon 41902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68" y="26468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C5D4440-4ABC-45D1-9390-689218392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68"/>
    </mc:Choice>
    <mc:Fallback>
      <p:transition spd="slow" advTm="14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47233" y="2283213"/>
            <a:ext cx="2097184" cy="3885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959" y="2271637"/>
            <a:ext cx="636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서대문구로 잡은 이유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400959" y="133013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정의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624" y="1913844"/>
            <a:ext cx="3954718" cy="38265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l="-317" t="28538" r="906" b="3104"/>
          <a:stretch/>
        </p:blipFill>
        <p:spPr>
          <a:xfrm>
            <a:off x="4814956" y="1975930"/>
            <a:ext cx="3164114" cy="37737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09509" y="1373501"/>
            <a:ext cx="636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 에 위치한 대학들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608457" y="4160237"/>
            <a:ext cx="1204686" cy="12482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609943" y="4528457"/>
            <a:ext cx="950684" cy="10377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44114" y="2510972"/>
            <a:ext cx="1204686" cy="12482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125200" y="4767943"/>
            <a:ext cx="921657" cy="8926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2046" y="4328446"/>
            <a:ext cx="636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지역구로 확장 가능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24015" y="1363956"/>
            <a:ext cx="4012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서대문구 연희동에 위치한 카페들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30140" y="3640400"/>
            <a:ext cx="1204686" cy="12482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85567" y="4672208"/>
            <a:ext cx="1085596" cy="10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663851" y="4223360"/>
            <a:ext cx="1085596" cy="10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0320" y="2722651"/>
            <a:ext cx="10427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 정류장</a:t>
            </a:r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 등 유동인구가 많은 곳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상권이 몰려있는 곳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spc="-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대학가</a:t>
            </a:r>
            <a:endParaRPr lang="en-US" altLang="ko-KR" sz="2000" spc="-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2D7BD95-4E03-4927-8E13-D113F8EC4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6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7"/>
    </mc:Choice>
    <mc:Fallback>
      <p:transition spd="slow" advTm="24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7161DD2D-CFF4-45E6-8C1D-D908F76D4F50}"/>
              </a:ext>
            </a:extLst>
          </p:cNvPr>
          <p:cNvSpPr/>
          <p:nvPr/>
        </p:nvSpPr>
        <p:spPr>
          <a:xfrm>
            <a:off x="0" y="0"/>
            <a:ext cx="2885440" cy="685800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244839E-8A81-406D-AC28-606B78A7F9B0}"/>
              </a:ext>
            </a:extLst>
          </p:cNvPr>
          <p:cNvSpPr/>
          <p:nvPr/>
        </p:nvSpPr>
        <p:spPr>
          <a:xfrm rot="10800000">
            <a:off x="9306560" y="0"/>
            <a:ext cx="2885440" cy="68580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EFAA4-CC37-47BD-8C63-4D05B489AB73}"/>
              </a:ext>
            </a:extLst>
          </p:cNvPr>
          <p:cNvSpPr txBox="1"/>
          <p:nvPr/>
        </p:nvSpPr>
        <p:spPr>
          <a:xfrm>
            <a:off x="5302094" y="2799080"/>
            <a:ext cx="1608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300" dirty="0">
                <a:solidFill>
                  <a:srgbClr val="2E2E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46355B-A935-4DC8-8D21-A2357F801DE9}"/>
              </a:ext>
            </a:extLst>
          </p:cNvPr>
          <p:cNvCxnSpPr/>
          <p:nvPr/>
        </p:nvCxnSpPr>
        <p:spPr>
          <a:xfrm>
            <a:off x="5264693" y="3621390"/>
            <a:ext cx="1710637" cy="14051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A26FC3A-B351-40C9-A497-91B30FC6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8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7"/>
    </mc:Choice>
    <mc:Fallback>
      <p:transition spd="slow" advTm="5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713</Words>
  <Application>Microsoft Office PowerPoint</Application>
  <PresentationFormat>와이드스크린</PresentationFormat>
  <Paragraphs>171</Paragraphs>
  <Slides>22</Slides>
  <Notes>21</Notes>
  <HiddenSlides>0</HiddenSlides>
  <MMClips>22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나눔스퀘어</vt:lpstr>
      <vt:lpstr>나눔스퀘어 Bold</vt:lpstr>
      <vt:lpstr>나눔스퀘어 ExtraBold</vt:lpstr>
      <vt:lpstr>나눔스퀘어라운드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김지우</dc:creator>
  <cp:lastModifiedBy>김지우</cp:lastModifiedBy>
  <cp:revision>7</cp:revision>
  <dcterms:created xsi:type="dcterms:W3CDTF">2021-09-08T11:11:03Z</dcterms:created>
  <dcterms:modified xsi:type="dcterms:W3CDTF">2021-09-08T16:47:34Z</dcterms:modified>
</cp:coreProperties>
</file>